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96" r:id="rId11"/>
    <p:sldId id="297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08" r:id="rId21"/>
    <p:sldId id="274" r:id="rId22"/>
    <p:sldId id="275" r:id="rId23"/>
    <p:sldId id="307" r:id="rId24"/>
    <p:sldId id="277" r:id="rId25"/>
    <p:sldId id="303" r:id="rId26"/>
    <p:sldId id="278" r:id="rId27"/>
    <p:sldId id="279" r:id="rId28"/>
    <p:sldId id="304" r:id="rId29"/>
    <p:sldId id="280" r:id="rId30"/>
    <p:sldId id="281" r:id="rId31"/>
    <p:sldId id="305" r:id="rId32"/>
    <p:sldId id="282" r:id="rId33"/>
    <p:sldId id="283" r:id="rId34"/>
    <p:sldId id="306" r:id="rId35"/>
    <p:sldId id="284" r:id="rId36"/>
    <p:sldId id="285" r:id="rId37"/>
    <p:sldId id="291" r:id="rId38"/>
    <p:sldId id="286" r:id="rId39"/>
    <p:sldId id="287" r:id="rId40"/>
    <p:sldId id="301" r:id="rId41"/>
    <p:sldId id="288" r:id="rId42"/>
    <p:sldId id="299" r:id="rId43"/>
    <p:sldId id="289" r:id="rId44"/>
    <p:sldId id="294" r:id="rId45"/>
    <p:sldId id="295" r:id="rId46"/>
    <p:sldId id="290" r:id="rId47"/>
    <p:sldId id="300" r:id="rId48"/>
    <p:sldId id="292" r:id="rId49"/>
    <p:sldId id="302" r:id="rId50"/>
    <p:sldId id="293" r:id="rId51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54E426A-B34B-46AE-9061-951C24992FF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l-PL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F034B24-DF11-413D-AF29-1D6CC19810C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l-PL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EC3EED1-ADDA-4FC3-974F-FB48C701922B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802E86B1-B221-4BC2-B41F-35A30EA2C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4924B9AF-8B82-497A-BBBD-F4B89022D51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2060DFE-2034-4C7F-901A-7CF335E736F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l-PL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78EB4DD-E5B9-4D12-80AE-BC5168EBFD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l-PL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D4D7D7E-413A-44B0-8F3A-8069A70F9523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8975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l-PL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l-PL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l-PL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l-PL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l-PL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Tesla Model S P100D 2,1 s do 100km/h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D4D7D7E-413A-44B0-8F3A-8069A70F9523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529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Pracujemy również nad przewodnikami jonów tlenu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D4D7D7E-413A-44B0-8F3A-8069A70F9523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5372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Nagroda Nobla za prace nad teorią materii skondensowanej, w szczególności za fundamentalne badania teoretyczne struktury elektronowej układów </a:t>
            </a:r>
            <a:r>
              <a:rPr lang="pl-PL" dirty="0" err="1"/>
              <a:t>magetycznych</a:t>
            </a:r>
            <a:r>
              <a:rPr lang="pl-PL" dirty="0"/>
              <a:t> i </a:t>
            </a:r>
            <a:r>
              <a:rPr lang="pl-PL" dirty="0" err="1"/>
              <a:t>nieuporządkowawnych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D4D7D7E-413A-44B0-8F3A-8069A70F9523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6565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D4D7D7E-413A-44B0-8F3A-8069A70F9523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2270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D4D7D7E-413A-44B0-8F3A-8069A70F9523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815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rgbClr val="965F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14">
            <a:extLst>
              <a:ext uri="{FF2B5EF4-FFF2-40B4-BE49-F238E27FC236}">
                <a16:creationId xmlns:a16="http://schemas.microsoft.com/office/drawing/2014/main" id="{C66B14C7-3CF2-491F-937B-F3689EA2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653" y="2511189"/>
            <a:ext cx="3406962" cy="43468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501029-98DE-436A-B21B-405D0DBAC9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3432" y="1776048"/>
            <a:ext cx="5353930" cy="2848200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  <a:latin typeface="Adagio_Slab Bold" pitchFamily="50"/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E38A1D-0915-4AA6-827A-29277C5A6F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432" y="4826002"/>
            <a:ext cx="5353930" cy="88682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  <a:latin typeface="Adagio_Slab" pitchFamily="50"/>
              </a:defRPr>
            </a:lvl1pPr>
          </a:lstStyle>
          <a:p>
            <a:pPr lvl="0"/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C1C10F-F9D4-40E4-B21F-B864FD10573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8D6B19-4BB8-44EF-B584-9594FE376CAA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0BEBA0-8E76-4461-A9A0-8FF39783E9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l-P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2FBDE1F-0CB3-4BD5-A9F3-7D04FCF63D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FD1566-7331-4E38-AECD-FE5A85DD4CF9}" type="slidenum">
              <a:t>‹#›</a:t>
            </a:fld>
            <a:endParaRPr lang="pl-PL"/>
          </a:p>
        </p:txBody>
      </p:sp>
      <p:pic>
        <p:nvPicPr>
          <p:cNvPr id="8" name="Grafika 12">
            <a:extLst>
              <a:ext uri="{FF2B5EF4-FFF2-40B4-BE49-F238E27FC236}">
                <a16:creationId xmlns:a16="http://schemas.microsoft.com/office/drawing/2014/main" id="{04E646EB-A291-447F-AD08-DA6DE3F79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145999" cy="20837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076507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EC9-8BA3-4110-ACCB-134334E5C8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E20B9-6E71-4B52-AE0A-7A5CE943291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AD984-ABA8-4F83-A268-1FEAD35154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245759-0AA5-470E-9862-C8618C113C76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144A4-678E-4CD4-90AA-7C9D51D725B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325CA-ECF2-49F7-AB7F-5120077FC4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D4C326-A042-49C8-8C5B-DE1B017F0660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332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6CDD1C-3D16-4662-8660-2CE64B7DFFB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543675" y="365129"/>
            <a:ext cx="1642792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72A3C-E048-457D-8B6F-61A0F53953F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28650" y="365129"/>
            <a:ext cx="5547865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84D9C-22A1-45BA-9B5C-39AE62B371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89D328-F533-43D8-9761-6CE82518A60A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D96C4-7993-4D8E-9477-448AF6BDD1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41F50-AC4E-456D-8975-903612348F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2F63BB-17AF-4F08-A475-D31ACF3B1C3F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702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8EA3-8ABC-4376-9433-9168AC772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FCF8A-F177-43AC-BA4B-38D0373BE6C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7726-3175-43B8-8AA8-069F3FF821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91D305-BB74-4AF6-B2DB-5B43023D0891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DF309-FAB8-47CF-896C-4B9DD2D235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268F-2C04-47EF-85D0-C64CF79D55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127169-1585-4A50-B996-C1EC761468E0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30787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rgbClr val="B4A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3ECC-FC70-4C86-AB30-259032091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562581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A7F7C-5E5F-48FC-A697-A1B02FD95D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562581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3456-75A7-49F7-B3FF-34CE308B30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965F77"/>
                </a:solidFill>
              </a:defRPr>
            </a:lvl1pPr>
          </a:lstStyle>
          <a:p>
            <a:pPr lvl="0"/>
            <a:fld id="{B85CE1F2-1EC3-49B7-844A-5B0E83A3DE1B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FDE4-6AE1-421A-B137-71CC2F764E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965F77"/>
                </a:solidFill>
              </a:defRPr>
            </a:lvl1pPr>
          </a:lstStyle>
          <a:p>
            <a:pPr lvl="0"/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0229F-253C-491A-85A8-46EA8578B3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965F77"/>
                </a:solidFill>
              </a:defRPr>
            </a:lvl1pPr>
          </a:lstStyle>
          <a:p>
            <a:pPr lvl="0"/>
            <a:fld id="{96FC2B5D-190D-46ED-9D98-184C93AA9C49}" type="slidenum">
              <a:t>‹#›</a:t>
            </a:fld>
            <a:endParaRPr lang="pl-PL"/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6EB5E7D2-6788-4C0B-991D-A7717FED8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7315" y="0"/>
            <a:ext cx="2256684" cy="287921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87456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E34F-E024-4925-9666-EC8DB545B70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5487-37C1-4588-AC2D-6240C5DE71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7"/>
            <a:ext cx="3719065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8D316-57A4-485E-9CB9-F110A1C36F9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514850" y="1825627"/>
            <a:ext cx="3671617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28572-DCF3-4BD4-A312-DF1A911797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BFF007-9CF0-49A4-85F2-30D6B1E6E653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CCDF8-0D92-441F-B158-7E12E95A88C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C12DA-2BFB-4D8B-A2DD-5011E50946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0E39A5-E326-4B68-91D7-BD97F6DC6945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535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0055-A58D-412C-9775-5315F4AD4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365129"/>
            <a:ext cx="7556629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117F8-FF21-4549-8E90-70900402C2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9838" y="1681160"/>
            <a:ext cx="3868341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015B-0804-4472-A014-CFA5DE530C6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9838" y="2505071"/>
            <a:ext cx="386834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5CDF6-EB57-4218-8763-C9C534344AF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557317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64A1E-149D-4CE1-8390-7A6AA0260D5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557317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B624FD-9E6B-4286-9BEA-CDA21DC38DF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56B915-A9D7-492C-A45E-0116D6B4CD9F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B93E0-07C2-4A43-8470-AE004A5FEC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A2F2E2-7421-406C-B0EA-602415A470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6593C4-B952-477C-8816-AEF50B2F1475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265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999D-D0F1-4230-9608-7F3320F68A6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B872A4-E732-4FAF-B560-22788932611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9E7F2A-BF1D-4C14-B64A-8724B3E58446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88522-8D95-473A-B4B2-53303AF0FE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1B02E-CECD-4D1D-BB60-06FC24369E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F4966C-F6D2-4A19-9429-C304F561DB88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542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86586-AA47-4B5F-8BEB-CC2040E242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7B9705-8C20-46CB-8CB3-DB12178CE243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81B12-004A-4D9C-B924-AC3E33992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4CA3F-A814-4C26-BEB2-840CC1713B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B63CB3-FD4B-46EA-B504-89C7A4CD1E32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463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3EE8-0DE4-434C-84DF-B01E7B6921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A997B-C652-4C7A-826D-1921621237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388" y="987423"/>
            <a:ext cx="4629149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72C8E-ECFA-4212-885F-3FA3FFF1350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C8AD8-ACDC-4EA3-BF23-43BFE75922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96624A-AA20-49A2-8644-5EF57EC489CA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50E1C-9F53-48A1-880C-87BE78487D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11A9D-5702-4243-ABEF-A2EA833FD6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3E2BAB-EB68-41C0-97EB-C8E490CE16FB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538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8CF93-342A-4D5F-865A-A88793527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838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611902-2B08-4E79-B617-8DB284C4804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388" y="987423"/>
            <a:ext cx="4299079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87A7-3754-40AD-9F74-C8F0ABCF1FB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9838" y="2057400"/>
            <a:ext cx="2949177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31592-B2FA-4231-AA32-BE26F459C13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ED7870-5913-433E-AD63-E3CB130DDD11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65C03-1AA8-4D27-93CF-72174A66621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AEF64-2113-429B-B5B8-9284FAB61E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856FD7-F5D6-4EBD-B6E9-DD4DD7001745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30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594AD6-9D2A-4E57-8D0B-9949548A5D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557817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CA50A-D498-4CD4-BED3-CB8BBBE82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825627"/>
            <a:ext cx="7557817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693B0-1100-4164-971A-CDDC86E22F5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l-PL" sz="1200" b="0" i="0" u="none" strike="noStrike" kern="1200" cap="none" spc="0" baseline="0">
                <a:solidFill>
                  <a:srgbClr val="B4A0AA"/>
                </a:solidFill>
                <a:uFillTx/>
                <a:latin typeface="Calibri"/>
              </a:defRPr>
            </a:lvl1pPr>
          </a:lstStyle>
          <a:p>
            <a:pPr lvl="0"/>
            <a:fld id="{6C3FAA60-E174-4584-A627-3E783F1F3133}" type="datetime1">
              <a:rPr lang="pl-PL"/>
              <a:pPr lvl="0"/>
              <a:t>14.12.2017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6DE58-1DA6-484F-911B-10F5B7088B1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028949" y="6356351"/>
            <a:ext cx="308609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l-PL" sz="1200" b="0" i="0" u="none" strike="noStrike" kern="1200" cap="none" spc="0" baseline="0">
                <a:solidFill>
                  <a:srgbClr val="B4A0AA"/>
                </a:solidFill>
                <a:uFillTx/>
                <a:latin typeface="Calibri"/>
              </a:defRPr>
            </a:lvl1pPr>
          </a:lstStyle>
          <a:p>
            <a:pPr lvl="0"/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9BF0E-FDE7-4B22-BDB1-32E26516929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57949" y="6356351"/>
            <a:ext cx="172851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l-PL" sz="1200" b="0" i="0" u="none" strike="noStrike" kern="1200" cap="none" spc="0" baseline="0">
                <a:solidFill>
                  <a:srgbClr val="B4A0AA"/>
                </a:solidFill>
                <a:uFillTx/>
                <a:latin typeface="Calibri"/>
              </a:defRPr>
            </a:lvl1pPr>
          </a:lstStyle>
          <a:p>
            <a:pPr lvl="0"/>
            <a:fld id="{D890CCEA-7448-4BEA-9AE7-0B9308F52951}" type="slidenum">
              <a:t>‹#›</a:t>
            </a:fld>
            <a:endParaRPr lang="pl-PL"/>
          </a:p>
        </p:txBody>
      </p:sp>
      <p:pic>
        <p:nvPicPr>
          <p:cNvPr id="7" name="Grafika 8">
            <a:extLst>
              <a:ext uri="{FF2B5EF4-FFF2-40B4-BE49-F238E27FC236}">
                <a16:creationId xmlns:a16="http://schemas.microsoft.com/office/drawing/2014/main" id="{E3D5C6B8-8F20-4C90-B7B9-E2FC4F79B3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50373" y="0"/>
            <a:ext cx="802203" cy="6876004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pl-PL" sz="4400" b="0" i="0" u="none" strike="noStrike" kern="1200" cap="none" spc="0" baseline="0">
          <a:solidFill>
            <a:srgbClr val="3C3C4C"/>
          </a:solidFill>
          <a:uFillTx/>
          <a:latin typeface="Adagio_Slab" pitchFamily="50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pl-PL" sz="2800" b="0" i="0" u="none" strike="noStrike" kern="1200" cap="none" spc="0" baseline="0">
          <a:solidFill>
            <a:srgbClr val="3C3C4C"/>
          </a:solidFill>
          <a:uFillTx/>
          <a:latin typeface="Adagio_Slab Light" pitchFamily="50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l-PL" sz="2400" b="0" i="0" u="none" strike="noStrike" kern="1200" cap="none" spc="0" baseline="0">
          <a:solidFill>
            <a:srgbClr val="3C3C4C"/>
          </a:solidFill>
          <a:uFillTx/>
          <a:latin typeface="Adagio_Slab Light" pitchFamily="50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l-PL" sz="2000" b="0" i="0" u="none" strike="noStrike" kern="1200" cap="none" spc="0" baseline="0">
          <a:solidFill>
            <a:srgbClr val="3C3C4C"/>
          </a:solidFill>
          <a:uFillTx/>
          <a:latin typeface="Adagio_Slab Light" pitchFamily="50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l-PL" sz="1800" b="0" i="0" u="none" strike="noStrike" kern="1200" cap="none" spc="0" baseline="0">
          <a:solidFill>
            <a:srgbClr val="3C3C4C"/>
          </a:solidFill>
          <a:uFillTx/>
          <a:latin typeface="Adagio_Slab Light" pitchFamily="50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l-PL" sz="1800" b="0" i="0" u="none" strike="noStrike" kern="1200" cap="none" spc="0" baseline="0">
          <a:solidFill>
            <a:srgbClr val="3C3C4C"/>
          </a:solidFill>
          <a:uFillTx/>
          <a:latin typeface="Adagio_Slab Light" pitchFamily="5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edge.alluremedia.com.au/m/g/2017/07/tesla_powerpack_2.jp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2">
            <a:extLst>
              <a:ext uri="{FF2B5EF4-FFF2-40B4-BE49-F238E27FC236}">
                <a16:creationId xmlns:a16="http://schemas.microsoft.com/office/drawing/2014/main" id="{713746DF-076D-4FC2-AEA8-80F03972EAE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3432" y="1413305"/>
            <a:ext cx="5353930" cy="2848200"/>
          </a:xfrm>
        </p:spPr>
        <p:txBody>
          <a:bodyPr/>
          <a:lstStyle/>
          <a:p>
            <a:pPr lvl="0"/>
            <a:r>
              <a:rPr lang="pl-PL" sz="3600" dirty="0"/>
              <a:t>Synteza i charakterystyka szkła oraz nanomateriałów LiFe</a:t>
            </a:r>
            <a:r>
              <a:rPr lang="pl-PL" sz="3600" baseline="-25000" dirty="0"/>
              <a:t>0,85</a:t>
            </a:r>
            <a:r>
              <a:rPr lang="pl-PL" sz="3600" dirty="0"/>
              <a:t>V</a:t>
            </a:r>
            <a:r>
              <a:rPr lang="pl-PL" sz="3600" baseline="-25000" dirty="0"/>
              <a:t>0,1</a:t>
            </a:r>
            <a:r>
              <a:rPr lang="pl-PL" sz="3600" dirty="0"/>
              <a:t>PO</a:t>
            </a:r>
            <a:r>
              <a:rPr lang="pl-PL" sz="3600" baseline="-25000" dirty="0"/>
              <a:t>4</a:t>
            </a:r>
            <a:br>
              <a:rPr lang="pl-PL" sz="3600" dirty="0"/>
            </a:br>
            <a:endParaRPr lang="pl-PL" sz="3600" dirty="0"/>
          </a:p>
        </p:txBody>
      </p:sp>
      <p:sp>
        <p:nvSpPr>
          <p:cNvPr id="3" name="Podtytuł 6">
            <a:extLst>
              <a:ext uri="{FF2B5EF4-FFF2-40B4-BE49-F238E27FC236}">
                <a16:creationId xmlns:a16="http://schemas.microsoft.com/office/drawing/2014/main" id="{F7A0F67A-0DDA-4C14-BD0F-6BF9B555C4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pl-PL" dirty="0"/>
              <a:t>Autor: Piotr Pasza Storożenko</a:t>
            </a:r>
          </a:p>
          <a:p>
            <a:pPr lvl="0"/>
            <a:r>
              <a:rPr lang="pl-PL" dirty="0"/>
              <a:t>Promotor: dr inż. </a:t>
            </a:r>
            <a:r>
              <a:rPr lang="pl-PL"/>
              <a:t>Tomasz K. </a:t>
            </a:r>
            <a:r>
              <a:rPr lang="pl-PL" dirty="0"/>
              <a:t>Pietrzak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F9DC19-C546-43D5-82AC-A3687384ED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pl-PL" sz="4000" dirty="0"/>
              <a:t>Czym zajmujemy się w Zakładzie IV w Pracowni Amorficznych Przewodników Superjonowych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4954A7F-3417-40D5-BCA8-E11392166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6042" y="1995537"/>
            <a:ext cx="6751916" cy="4497334"/>
          </a:xfrm>
        </p:spPr>
      </p:pic>
    </p:spTree>
    <p:extLst>
      <p:ext uri="{BB962C8B-B14F-4D97-AF65-F5344CB8AC3E}">
        <p14:creationId xmlns:p14="http://schemas.microsoft.com/office/powerpoint/2010/main" val="167513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F9DC19-C546-43D5-82AC-A3687384ED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pl-PL" sz="4000" dirty="0"/>
              <a:t>Czym zajmujemy się w Zakładzie IV w Pracowni Amorficznych Przewodników Superjonowych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DF217CBD-87B7-474C-93DB-4C457E4CB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07" y="1843088"/>
            <a:ext cx="7193502" cy="4806167"/>
          </a:xfrm>
        </p:spPr>
      </p:pic>
    </p:spTree>
    <p:extLst>
      <p:ext uri="{BB962C8B-B14F-4D97-AF65-F5344CB8AC3E}">
        <p14:creationId xmlns:p14="http://schemas.microsoft.com/office/powerpoint/2010/main" val="112440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E711FA-8288-46D3-81EF-CDEDCF4513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pl-PL" sz="4000" dirty="0"/>
              <a:t>Czym zajmujemy się w Zakładzie IV w Pracowni Amorficznych Przewodników Superjonowych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FBC04F2-A90A-4255-A60A-3BB8749B6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628" y="1690688"/>
            <a:ext cx="6373859" cy="4351338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AF18676-A0B8-4D19-B8DC-DC322DE901CF}"/>
              </a:ext>
            </a:extLst>
          </p:cNvPr>
          <p:cNvSpPr txBox="1"/>
          <p:nvPr/>
        </p:nvSpPr>
        <p:spPr>
          <a:xfrm>
            <a:off x="3820127" y="6042026"/>
            <a:ext cx="150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LiFe</a:t>
            </a:r>
            <a:r>
              <a:rPr lang="pl-PL" baseline="-25000" dirty="0"/>
              <a:t>0,75</a:t>
            </a:r>
            <a:r>
              <a:rPr lang="pl-PL" dirty="0"/>
              <a:t>V</a:t>
            </a:r>
            <a:r>
              <a:rPr lang="pl-PL" baseline="-25000" dirty="0"/>
              <a:t>0,1</a:t>
            </a:r>
            <a:r>
              <a:rPr lang="pl-PL" dirty="0"/>
              <a:t>PO</a:t>
            </a:r>
            <a:r>
              <a:rPr lang="pl-PL" baseline="-25000" dirty="0"/>
              <a:t>4</a:t>
            </a:r>
            <a:endParaRPr lang="pl-P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460B85-5E69-45D6-863D-96C76CDD14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Skąd taki wzrost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958A71-23C6-4974-B1EC-EFBDAD803D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0184" y="1808693"/>
            <a:ext cx="4959350" cy="1603373"/>
          </a:xfrm>
        </p:spPr>
        <p:txBody>
          <a:bodyPr>
            <a:normAutofit fontScale="92500"/>
          </a:bodyPr>
          <a:lstStyle/>
          <a:p>
            <a:r>
              <a:rPr lang="pl-PL" dirty="0"/>
              <a:t>Teoria Motta</a:t>
            </a:r>
          </a:p>
          <a:p>
            <a:r>
              <a:rPr lang="pl-PL" dirty="0" err="1"/>
              <a:t>Hopping</a:t>
            </a:r>
            <a:r>
              <a:rPr lang="pl-PL" dirty="0"/>
              <a:t> elektronowy</a:t>
            </a:r>
          </a:p>
          <a:p>
            <a:r>
              <a:rPr lang="pl-PL" dirty="0"/>
              <a:t>V</a:t>
            </a:r>
            <a:r>
              <a:rPr lang="pl-PL" baseline="30000" dirty="0"/>
              <a:t>4+</a:t>
            </a:r>
            <a:r>
              <a:rPr lang="pl-PL" dirty="0"/>
              <a:t> → V</a:t>
            </a:r>
            <a:r>
              <a:rPr lang="pl-PL" baseline="30000" dirty="0"/>
              <a:t>5+ </a:t>
            </a:r>
            <a:r>
              <a:rPr lang="pl-PL" dirty="0"/>
              <a:t>Fe</a:t>
            </a:r>
            <a:r>
              <a:rPr lang="pl-PL" baseline="30000" dirty="0"/>
              <a:t>2+</a:t>
            </a:r>
            <a:r>
              <a:rPr lang="pl-PL" dirty="0"/>
              <a:t> → Fe</a:t>
            </a:r>
            <a:r>
              <a:rPr lang="pl-PL" baseline="30000" dirty="0"/>
              <a:t>3+</a:t>
            </a:r>
            <a:r>
              <a:rPr lang="pl-PL" dirty="0"/>
              <a:t> Fe</a:t>
            </a:r>
            <a:r>
              <a:rPr lang="pl-PL" baseline="30000" dirty="0"/>
              <a:t>2+</a:t>
            </a:r>
            <a:r>
              <a:rPr lang="pl-PL" dirty="0"/>
              <a:t> → V</a:t>
            </a:r>
            <a:r>
              <a:rPr lang="pl-PL" baseline="30000" dirty="0"/>
              <a:t>5+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0E5386C-32AF-454E-8838-A9C4E8078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675" y="1529291"/>
            <a:ext cx="1543050" cy="216217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9DAE81B-57D0-485E-B05D-6024937EF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530071"/>
            <a:ext cx="2908167" cy="2785534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FA1E89BD-3FB2-44B7-9BEA-D8E2E82E912B}"/>
              </a:ext>
            </a:extLst>
          </p:cNvPr>
          <p:cNvSpPr txBox="1"/>
          <p:nvPr/>
        </p:nvSpPr>
        <p:spPr>
          <a:xfrm>
            <a:off x="6171619" y="3860800"/>
            <a:ext cx="152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Sir </a:t>
            </a:r>
            <a:r>
              <a:rPr lang="pl-PL" dirty="0" err="1"/>
              <a:t>Nevill</a:t>
            </a:r>
            <a:r>
              <a:rPr lang="pl-PL" dirty="0"/>
              <a:t> Mott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CC4F81-4F1D-4D29-A532-7D3817EECB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86" y="2766215"/>
            <a:ext cx="6899961" cy="1325559"/>
          </a:xfrm>
        </p:spPr>
        <p:txBody>
          <a:bodyPr/>
          <a:lstStyle/>
          <a:p>
            <a:pPr lvl="0"/>
            <a:r>
              <a:rPr lang="pl-PL" dirty="0"/>
              <a:t>Proces tworzenia materiałów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BE0570-6A86-4692-906F-E819F0383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557817" cy="1325559"/>
          </a:xfrm>
        </p:spPr>
        <p:txBody>
          <a:bodyPr/>
          <a:lstStyle/>
          <a:p>
            <a:pPr lvl="0"/>
            <a:r>
              <a:rPr lang="pl-PL" dirty="0"/>
              <a:t>Zaprojektowanie materiału na papierze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C070CED-E0E4-40FA-860E-D7A7CAA8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689" y="2300225"/>
            <a:ext cx="7477312" cy="31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96C6F6-BAEE-4A85-9CF3-B964B89977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557817" cy="1325559"/>
          </a:xfrm>
        </p:spPr>
        <p:txBody>
          <a:bodyPr/>
          <a:lstStyle/>
          <a:p>
            <a:pPr lvl="0"/>
            <a:r>
              <a:rPr lang="pl-PL" sz="4000"/>
              <a:t>Odmierzenie odpowiedniej ilości substratów oraz ich zmieszanie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186DBFE-2E4A-48A9-9AFA-29FEE5ABB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07" y="1690688"/>
            <a:ext cx="5420926" cy="3583780"/>
          </a:xfrm>
        </p:spPr>
      </p:pic>
      <p:pic>
        <p:nvPicPr>
          <p:cNvPr id="7" name="Obraz 6" descr="Obraz zawierający wewnątrz, żywność, stół, kubek&#10;&#10;Opis wygenerowany przy wysokim poziomie pewności">
            <a:extLst>
              <a:ext uri="{FF2B5EF4-FFF2-40B4-BE49-F238E27FC236}">
                <a16:creationId xmlns:a16="http://schemas.microsoft.com/office/drawing/2014/main" id="{561E2805-CFD7-4EA7-BE10-05D63421FA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3131" y="4641061"/>
            <a:ext cx="2313335" cy="20719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6073D6-1EAA-49E1-9F42-EF475226A27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Presynteza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9F3BDF-20AC-4BCD-9222-7921FE3198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2868613"/>
            <a:ext cx="7557817" cy="1120773"/>
          </a:xfrm>
        </p:spPr>
        <p:txBody>
          <a:bodyPr>
            <a:normAutofit fontScale="92500"/>
          </a:bodyPr>
          <a:lstStyle/>
          <a:p>
            <a:r>
              <a:rPr lang="pl-PL" dirty="0"/>
              <a:t>Li</a:t>
            </a:r>
            <a:r>
              <a:rPr lang="pl-PL" baseline="-25000" dirty="0"/>
              <a:t>2</a:t>
            </a:r>
            <a:r>
              <a:rPr lang="pl-PL" dirty="0"/>
              <a:t>CO</a:t>
            </a:r>
            <a:r>
              <a:rPr lang="pl-PL" baseline="-25000" dirty="0"/>
              <a:t>3(solid)	</a:t>
            </a:r>
            <a:r>
              <a:rPr lang="pl-PL" dirty="0"/>
              <a:t>→ Li</a:t>
            </a:r>
            <a:r>
              <a:rPr lang="pl-PL" baseline="-25000" dirty="0"/>
              <a:t>2</a:t>
            </a:r>
            <a:r>
              <a:rPr lang="pl-PL" dirty="0"/>
              <a:t>CO</a:t>
            </a:r>
            <a:r>
              <a:rPr lang="pl-PL" baseline="-25000" dirty="0"/>
              <a:t>3(</a:t>
            </a:r>
            <a:r>
              <a:rPr lang="pl-PL" baseline="-25000" dirty="0" err="1"/>
              <a:t>liquid</a:t>
            </a:r>
            <a:r>
              <a:rPr lang="pl-PL" baseline="-25000" dirty="0"/>
              <a:t>)		</a:t>
            </a:r>
            <a:r>
              <a:rPr lang="pl-PL" dirty="0"/>
              <a:t>≈ 723 °C</a:t>
            </a:r>
            <a:endParaRPr lang="pl-PL" baseline="-25000" dirty="0"/>
          </a:p>
          <a:p>
            <a:r>
              <a:rPr lang="pl-PL" dirty="0"/>
              <a:t>3NH</a:t>
            </a:r>
            <a:r>
              <a:rPr lang="pl-PL" baseline="-25000" dirty="0"/>
              <a:t>4</a:t>
            </a:r>
            <a:r>
              <a:rPr lang="pl-PL" dirty="0"/>
              <a:t>H</a:t>
            </a:r>
            <a:r>
              <a:rPr lang="pl-PL" baseline="-25000" dirty="0"/>
              <a:t>2</a:t>
            </a:r>
            <a:r>
              <a:rPr lang="pl-PL" dirty="0"/>
              <a:t>PO</a:t>
            </a:r>
            <a:r>
              <a:rPr lang="pl-PL" baseline="-25000" dirty="0"/>
              <a:t>4	</a:t>
            </a:r>
            <a:r>
              <a:rPr lang="pl-PL" dirty="0"/>
              <a:t>→ (NH</a:t>
            </a:r>
            <a:r>
              <a:rPr lang="pl-PL" baseline="-25000" dirty="0"/>
              <a:t>4</a:t>
            </a:r>
            <a:r>
              <a:rPr lang="pl-PL" dirty="0"/>
              <a:t>)</a:t>
            </a:r>
            <a:r>
              <a:rPr lang="pl-PL" baseline="-25000" dirty="0"/>
              <a:t>3</a:t>
            </a:r>
            <a:r>
              <a:rPr lang="pl-PL" dirty="0"/>
              <a:t>H</a:t>
            </a:r>
            <a:r>
              <a:rPr lang="pl-PL" baseline="-25000" dirty="0"/>
              <a:t>2</a:t>
            </a:r>
            <a:r>
              <a:rPr lang="pl-PL" dirty="0"/>
              <a:t>P</a:t>
            </a:r>
            <a:r>
              <a:rPr lang="pl-PL" baseline="-25000" dirty="0"/>
              <a:t>3</a:t>
            </a:r>
            <a:r>
              <a:rPr lang="pl-PL" dirty="0"/>
              <a:t>O</a:t>
            </a:r>
            <a:r>
              <a:rPr lang="pl-PL" baseline="-25000" dirty="0"/>
              <a:t>10</a:t>
            </a:r>
            <a:r>
              <a:rPr lang="pl-PL" dirty="0"/>
              <a:t> + 2H</a:t>
            </a:r>
            <a:r>
              <a:rPr lang="pl-PL" baseline="-25000" dirty="0"/>
              <a:t>2</a:t>
            </a:r>
            <a:r>
              <a:rPr lang="pl-PL" dirty="0"/>
              <a:t>O	≈ 150 °C</a:t>
            </a:r>
            <a:endParaRPr lang="pl-PL" baseline="-25000" dirty="0"/>
          </a:p>
          <a:p>
            <a:endParaRPr lang="pl-PL" dirty="0"/>
          </a:p>
          <a:p>
            <a:endParaRPr lang="pl-PL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899FAD-CD33-46C2-B32C-3B841405E1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l-PL" sz="4000" dirty="0"/>
              <a:t>Wytopienie szkła –</a:t>
            </a:r>
            <a:r>
              <a:rPr lang="pl-PL" sz="4000" dirty="0" err="1"/>
              <a:t>melt</a:t>
            </a:r>
            <a:r>
              <a:rPr lang="pl-PL" sz="4000" dirty="0"/>
              <a:t> </a:t>
            </a:r>
            <a:r>
              <a:rPr lang="pl-PL" sz="4000" dirty="0" err="1"/>
              <a:t>quenching</a:t>
            </a:r>
            <a:endParaRPr lang="pl-PL" sz="4000" dirty="0"/>
          </a:p>
        </p:txBody>
      </p:sp>
      <p:pic>
        <p:nvPicPr>
          <p:cNvPr id="5" name="Symbol zastępczy zawartości 4" descr="Obraz zawierający jasne, czerwony, ruch uliczny, oświetlony&#10;&#10;Opis wygenerowany przy bardzo wysokim poziomie pewności">
            <a:extLst>
              <a:ext uri="{FF2B5EF4-FFF2-40B4-BE49-F238E27FC236}">
                <a16:creationId xmlns:a16="http://schemas.microsoft.com/office/drawing/2014/main" id="{4DE1E7C8-E3C5-4800-A206-409011F5B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0379" y="4249721"/>
            <a:ext cx="2446985" cy="2434756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960C7C5-ADDA-4AE8-898E-FDF635645D5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391" y="1690688"/>
            <a:ext cx="6138333" cy="2481669"/>
          </a:xfrm>
          <a:prstGeom prst="rect">
            <a:avLst/>
          </a:prstGeom>
        </p:spPr>
      </p:pic>
      <p:pic>
        <p:nvPicPr>
          <p:cNvPr id="9" name="Obraz 8" descr="Obraz zawierający kubek, stół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E3588662-C8EC-4D84-B1D9-04088A3C23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478" y="4249721"/>
            <a:ext cx="2645145" cy="24347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CCBEA0-DED4-41E8-B03C-B7ACDC35EA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Obróbka materiałów</a:t>
            </a:r>
          </a:p>
        </p:txBody>
      </p:sp>
      <p:pic>
        <p:nvPicPr>
          <p:cNvPr id="5" name="Symbol zastępczy zawartości 4" descr="Maszyna do sputteringu, napylania plazmy">
            <a:extLst>
              <a:ext uri="{FF2B5EF4-FFF2-40B4-BE49-F238E27FC236}">
                <a16:creationId xmlns:a16="http://schemas.microsoft.com/office/drawing/2014/main" id="{5A9F8A98-9504-4920-8BFC-ADCBAE3E2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187" y="1436951"/>
            <a:ext cx="3995880" cy="3984097"/>
          </a:xfrm>
        </p:spPr>
      </p:pic>
      <p:pic>
        <p:nvPicPr>
          <p:cNvPr id="7" name="Obraz 6" descr="Obraz zawierający wewnątrz&#10;&#10;Opis wygenerowany przy bardzo wysokim poziomie pewności">
            <a:extLst>
              <a:ext uri="{FF2B5EF4-FFF2-40B4-BE49-F238E27FC236}">
                <a16:creationId xmlns:a16="http://schemas.microsoft.com/office/drawing/2014/main" id="{2C7FC3A2-547E-494B-BC10-CD6F2BC1F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3584458"/>
            <a:ext cx="3149600" cy="2908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4">
            <a:extLst>
              <a:ext uri="{FF2B5EF4-FFF2-40B4-BE49-F238E27FC236}">
                <a16:creationId xmlns:a16="http://schemas.microsoft.com/office/drawing/2014/main" id="{E2F2C8D0-F9EF-4EA5-95A0-8844BE886B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557817" cy="1325559"/>
          </a:xfrm>
        </p:spPr>
        <p:txBody>
          <a:bodyPr/>
          <a:lstStyle/>
          <a:p>
            <a:pPr lvl="0"/>
            <a:r>
              <a:rPr lang="pl-PL" dirty="0"/>
              <a:t>Agenda</a:t>
            </a:r>
          </a:p>
        </p:txBody>
      </p:sp>
      <p:sp>
        <p:nvSpPr>
          <p:cNvPr id="3" name="Symbol zastępczy zawartości 6">
            <a:extLst>
              <a:ext uri="{FF2B5EF4-FFF2-40B4-BE49-F238E27FC236}">
                <a16:creationId xmlns:a16="http://schemas.microsoft.com/office/drawing/2014/main" id="{0324089A-100A-4C30-87AF-6994627D0F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7"/>
            <a:ext cx="7557817" cy="4351336"/>
          </a:xfrm>
        </p:spPr>
        <p:txBody>
          <a:bodyPr/>
          <a:lstStyle/>
          <a:p>
            <a:pPr lvl="0"/>
            <a:r>
              <a:rPr lang="pl-PL" dirty="0"/>
              <a:t>Dlaczego warto zajmować się zagadnieniem baterii </a:t>
            </a:r>
            <a:r>
              <a:rPr lang="pl-PL" dirty="0" err="1"/>
              <a:t>litowo</a:t>
            </a:r>
            <a:r>
              <a:rPr lang="pl-PL" dirty="0"/>
              <a:t>(?)–jonowych</a:t>
            </a:r>
          </a:p>
          <a:p>
            <a:pPr lvl="0"/>
            <a:r>
              <a:rPr lang="pl-PL" dirty="0"/>
              <a:t>Czym zajmujemy się w Zakładzie IV</a:t>
            </a:r>
          </a:p>
          <a:p>
            <a:pPr lvl="0"/>
            <a:r>
              <a:rPr lang="pl-PL" dirty="0"/>
              <a:t>Trochę teorii</a:t>
            </a:r>
          </a:p>
          <a:p>
            <a:pPr lvl="0"/>
            <a:r>
              <a:rPr lang="pl-PL" dirty="0"/>
              <a:t>Proces badawczy materiałów</a:t>
            </a:r>
          </a:p>
          <a:p>
            <a:pPr lvl="0"/>
            <a:r>
              <a:rPr lang="pl-PL" dirty="0"/>
              <a:t>Dotychczas uzyskane wyniki</a:t>
            </a:r>
          </a:p>
          <a:p>
            <a:pPr lvl="0"/>
            <a:r>
              <a:rPr lang="pl-PL" dirty="0"/>
              <a:t>Podsumowanie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69476F-8697-4961-BE04-74DDF330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Sputtering</a:t>
            </a:r>
            <a:endParaRPr lang="pl-PL" dirty="0"/>
          </a:p>
        </p:txBody>
      </p:sp>
      <p:pic>
        <p:nvPicPr>
          <p:cNvPr id="5" name="Symbol zastępczy zawartości 4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98ABAEC-AB51-42F3-A663-86E020F79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3" y="1690687"/>
            <a:ext cx="8036754" cy="4179111"/>
          </a:xfrm>
        </p:spPr>
      </p:pic>
    </p:spTree>
    <p:extLst>
      <p:ext uri="{BB962C8B-B14F-4D97-AF65-F5344CB8AC3E}">
        <p14:creationId xmlns:p14="http://schemas.microsoft.com/office/powerpoint/2010/main" val="263863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574000-6783-4D96-AB25-9ACD7EA91C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049" y="2766215"/>
            <a:ext cx="4479901" cy="1325559"/>
          </a:xfrm>
        </p:spPr>
        <p:txBody>
          <a:bodyPr/>
          <a:lstStyle/>
          <a:p>
            <a:pPr lvl="0"/>
            <a:r>
              <a:rPr lang="pl-PL"/>
              <a:t>Metody badawcze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281AD4-5717-4D13-812A-E8EC1C95180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sz="4000" dirty="0"/>
              <a:t>Dyfraktometria Rentgenowska XRD</a:t>
            </a:r>
          </a:p>
        </p:txBody>
      </p:sp>
      <p:pic>
        <p:nvPicPr>
          <p:cNvPr id="5" name="Symbol zastępczy zawartości 4" descr="Obraz zawierający wewnątrz, ściana, osoba, mężczyzna&#10;&#10;Opis wygenerowany przy bardzo wysokim poziomie pewności">
            <a:extLst>
              <a:ext uri="{FF2B5EF4-FFF2-40B4-BE49-F238E27FC236}">
                <a16:creationId xmlns:a16="http://schemas.microsoft.com/office/drawing/2014/main" id="{7DCA2B34-BAC6-4CE6-8D43-580D1A9E4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9033" y="1323969"/>
            <a:ext cx="3445934" cy="5168902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281AD4-5717-4D13-812A-E8EC1C95180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sz="4000" dirty="0"/>
              <a:t>Dyfraktometria Rentgenowska XRD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ymbol zastępczy zawartości 3">
                <a:extLst>
                  <a:ext uri="{FF2B5EF4-FFF2-40B4-BE49-F238E27FC236}">
                    <a16:creationId xmlns:a16="http://schemas.microsoft.com/office/drawing/2014/main" id="{A860B5D4-6D5B-487F-B045-A47AA7D753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/>
                  <a:t>Światło widzialne		– Siatka dyfrakcyjna</a:t>
                </a:r>
              </a:p>
              <a:p>
                <a:r>
                  <a:rPr lang="pl-PL" dirty="0"/>
                  <a:t>Promieniowanie X	– Kryształ</a:t>
                </a:r>
              </a:p>
              <a:p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𝑑𝑠𝑖𝑛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4" name="Symbol zastępczy zawartości 3">
                <a:extLst>
                  <a:ext uri="{FF2B5EF4-FFF2-40B4-BE49-F238E27FC236}">
                    <a16:creationId xmlns:a16="http://schemas.microsoft.com/office/drawing/2014/main" id="{A860B5D4-6D5B-487F-B045-A47AA7D753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2" t="-22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16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A254927A-EF20-4491-B491-F436C2494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25" y="299952"/>
            <a:ext cx="6068794" cy="3762375"/>
          </a:xfr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A04D601A-100C-44BE-857E-16ABCB681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7971" y="4062327"/>
            <a:ext cx="3102048" cy="27956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326207-D88B-4552-A40F-2F69A698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Dyfraktometria Rentgenowska XRD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26F2176-BC9E-4E24-A708-F5210C25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Informacje jakie zdobywamy:</a:t>
            </a:r>
          </a:p>
          <a:p>
            <a:r>
              <a:rPr lang="pl-PL" dirty="0"/>
              <a:t>Informacje o strukturze (szklista/krystaliczna)</a:t>
            </a:r>
          </a:p>
          <a:p>
            <a:r>
              <a:rPr lang="pl-PL" dirty="0"/>
              <a:t>Rodzaj struktury krystalograficznej</a:t>
            </a:r>
          </a:p>
          <a:p>
            <a:r>
              <a:rPr lang="pl-PL" dirty="0"/>
              <a:t>Informacja jak struktura zmienia się wraz z temperaturą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543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DECC63-7996-4A08-9A8A-4CE91938C53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sz="4000" dirty="0"/>
              <a:t>Analiza termiczna różnicowa DTA</a:t>
            </a:r>
          </a:p>
        </p:txBody>
      </p:sp>
      <p:pic>
        <p:nvPicPr>
          <p:cNvPr id="5" name="Symbol zastępczy zawartości 4" descr="Obraz zawierający osoba, wewnątrz, ściana, stojące&#10;&#10;Opis wygenerowany przy bardzo wysokim poziomie pewności">
            <a:extLst>
              <a:ext uri="{FF2B5EF4-FFF2-40B4-BE49-F238E27FC236}">
                <a16:creationId xmlns:a16="http://schemas.microsoft.com/office/drawing/2014/main" id="{A4099CE0-3FDC-4221-9543-AC0FFE272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334" y="1435214"/>
            <a:ext cx="3725332" cy="5057657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096322AC-46D1-4D5A-804F-F5AD564D8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807" y="939800"/>
            <a:ext cx="7502918" cy="524563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D521D2-D730-4458-B513-CCFCBAE9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Analiza termiczna różnicowa DTA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40C56CE-BFA5-452C-927A-0B0D90D70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Informacje jakie otrzymujemy:</a:t>
            </a:r>
          </a:p>
          <a:p>
            <a:r>
              <a:rPr lang="pl-PL" dirty="0"/>
              <a:t>Temperatura przejścia szklistego</a:t>
            </a:r>
          </a:p>
          <a:p>
            <a:r>
              <a:rPr lang="pl-PL" dirty="0"/>
              <a:t>Temperatura krystalizacji</a:t>
            </a:r>
          </a:p>
          <a:p>
            <a:r>
              <a:rPr lang="pl-PL" dirty="0"/>
              <a:t>Temperatura topnienia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5040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791F8E-B4EE-432E-99EA-32B4A3ADAC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Spektroskopia impedancyjna IS</a:t>
            </a:r>
          </a:p>
        </p:txBody>
      </p:sp>
      <p:pic>
        <p:nvPicPr>
          <p:cNvPr id="5" name="Symbol zastępczy zawartości 4" descr="Obraz zawierający wewnątrz, podłoże, ściana, siedzi&#10;&#10;Opis wygenerowany przy bardzo wysokim poziomie pewności">
            <a:extLst>
              <a:ext uri="{FF2B5EF4-FFF2-40B4-BE49-F238E27FC236}">
                <a16:creationId xmlns:a16="http://schemas.microsoft.com/office/drawing/2014/main" id="{D472F3A2-4FB2-49AB-AD62-6A84CA171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931" y="1690688"/>
            <a:ext cx="5276138" cy="476435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0A4B6C-6273-4D87-96B6-52B67296494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Baterie litowo–jonowe wokół nas</a:t>
            </a:r>
          </a:p>
        </p:txBody>
      </p:sp>
      <p:pic>
        <p:nvPicPr>
          <p:cNvPr id="3" name="Symbol zastępczy zawartości 4">
            <a:extLst>
              <a:ext uri="{FF2B5EF4-FFF2-40B4-BE49-F238E27FC236}">
                <a16:creationId xmlns:a16="http://schemas.microsoft.com/office/drawing/2014/main" id="{2199C229-82E1-4551-BAFC-F4E84BE1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690689"/>
            <a:ext cx="2127781" cy="2572563"/>
          </a:xfrm>
        </p:spPr>
      </p:pic>
      <p:pic>
        <p:nvPicPr>
          <p:cNvPr id="4" name="Obraz 6">
            <a:extLst>
              <a:ext uri="{FF2B5EF4-FFF2-40B4-BE49-F238E27FC236}">
                <a16:creationId xmlns:a16="http://schemas.microsoft.com/office/drawing/2014/main" id="{A7D8C40E-794B-4009-9B69-A4CB86CC0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51" y="1727740"/>
            <a:ext cx="4441716" cy="24984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Obraz 8">
            <a:extLst>
              <a:ext uri="{FF2B5EF4-FFF2-40B4-BE49-F238E27FC236}">
                <a16:creationId xmlns:a16="http://schemas.microsoft.com/office/drawing/2014/main" id="{79CFB0BE-81A0-4BA3-9B9E-B5266BEA9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215" y="4263252"/>
            <a:ext cx="3963777" cy="22296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B4F654C-A85D-4CF6-83D4-6864079E4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552" y="649552"/>
            <a:ext cx="5558896" cy="5558896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765396-06D9-4619-A8D1-E1E59B71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Spektroskopia impedancyjna IS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EEC427-E397-4481-ADFD-787977CD5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Informacja jaką otrzymujemy:</a:t>
            </a:r>
          </a:p>
          <a:p>
            <a:r>
              <a:rPr lang="pl-PL" dirty="0"/>
              <a:t>Informacja o tym w jaki sposób próbka przewodzi</a:t>
            </a:r>
          </a:p>
          <a:p>
            <a:r>
              <a:rPr lang="pl-PL" dirty="0"/>
              <a:t>Parametry elektryczne układów z jonowym przewodnictwem</a:t>
            </a:r>
          </a:p>
        </p:txBody>
      </p:sp>
    </p:spTree>
    <p:extLst>
      <p:ext uri="{BB962C8B-B14F-4D97-AF65-F5344CB8AC3E}">
        <p14:creationId xmlns:p14="http://schemas.microsoft.com/office/powerpoint/2010/main" val="2167168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B942A2-E552-4D0D-805F-B54F475AD4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Tworzenie baterii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993F394-3AAE-4E7E-8203-CC45CCF9F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596" y="4612975"/>
            <a:ext cx="4088871" cy="2049229"/>
          </a:xfrm>
        </p:spPr>
      </p:pic>
      <p:pic>
        <p:nvPicPr>
          <p:cNvPr id="4" name="Obraz 3" descr="Obraz zawierający wewnątrz&#10;&#10;Opis wygenerowany przy bardzo wysokim poziomie pewności">
            <a:extLst>
              <a:ext uri="{FF2B5EF4-FFF2-40B4-BE49-F238E27FC236}">
                <a16:creationId xmlns:a16="http://schemas.microsoft.com/office/drawing/2014/main" id="{774FAE3E-BA2F-4C8C-8FC2-11AEF377BA8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134" y="1482072"/>
            <a:ext cx="4724399" cy="35432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8B482E-E3E5-44F1-911B-2C1A38A5A07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 err="1"/>
              <a:t>Cyklowanie</a:t>
            </a:r>
            <a:r>
              <a:rPr lang="pl-PL" dirty="0"/>
              <a:t> baterii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F7B51E3-9623-4B47-9A68-FEB74851C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79" y="1690688"/>
            <a:ext cx="7558088" cy="2856640"/>
          </a:xfrm>
        </p:spPr>
      </p:pic>
      <p:pic>
        <p:nvPicPr>
          <p:cNvPr id="4" name="Obraz 3" descr="Obraz zawierający ściana, wewnątrz, stół, biurko&#10;&#10;Opis wygenerowany przy bardzo wysokim poziomie pewności">
            <a:extLst>
              <a:ext uri="{FF2B5EF4-FFF2-40B4-BE49-F238E27FC236}">
                <a16:creationId xmlns:a16="http://schemas.microsoft.com/office/drawing/2014/main" id="{F168A6CC-0E69-41B9-A4CB-5DE2D2E6056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866" y="4547327"/>
            <a:ext cx="2694246" cy="2020684"/>
          </a:xfrm>
          <a:prstGeom prst="rect">
            <a:avLst/>
          </a:prstGeom>
        </p:spPr>
      </p:pic>
      <p:pic>
        <p:nvPicPr>
          <p:cNvPr id="8" name="Obraz 7" descr="Obraz zawierający wewnątrz, ściana, stół&#10;&#10;Opis wygenerowany przy bardzo wysokim poziomie pewności">
            <a:extLst>
              <a:ext uri="{FF2B5EF4-FFF2-40B4-BE49-F238E27FC236}">
                <a16:creationId xmlns:a16="http://schemas.microsoft.com/office/drawing/2014/main" id="{34CE9100-7649-49BA-90BB-EA135B089D3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890" y="4547327"/>
            <a:ext cx="2694244" cy="202068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318516-8B4B-40D0-8EE6-BE5EEDED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Cyklowanie</a:t>
            </a:r>
            <a:r>
              <a:rPr lang="pl-PL" dirty="0"/>
              <a:t> baterii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2BA2BC-B232-4502-A762-CBA25A6F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Informacja jaką otrzymujemy:</a:t>
            </a:r>
          </a:p>
          <a:p>
            <a:r>
              <a:rPr lang="pl-PL" dirty="0"/>
              <a:t>Pojemność grawimetryczna próbki</a:t>
            </a:r>
          </a:p>
          <a:p>
            <a:pPr lvl="1"/>
            <a:r>
              <a:rPr lang="pl-PL" dirty="0"/>
              <a:t>Jak długo będzie nam trzymać bateria?</a:t>
            </a:r>
          </a:p>
          <a:p>
            <a:r>
              <a:rPr lang="pl-PL" dirty="0"/>
              <a:t>Pojemność w zależności od natężenia prądu ładującego</a:t>
            </a:r>
          </a:p>
          <a:p>
            <a:pPr lvl="1"/>
            <a:r>
              <a:rPr lang="pl-PL" dirty="0"/>
              <a:t>Czy można zastosować tzw. fast </a:t>
            </a:r>
            <a:r>
              <a:rPr lang="pl-PL" dirty="0" err="1"/>
              <a:t>charging</a:t>
            </a:r>
            <a:r>
              <a:rPr lang="pl-PL" dirty="0"/>
              <a:t>?</a:t>
            </a:r>
          </a:p>
          <a:p>
            <a:r>
              <a:rPr lang="pl-PL" dirty="0"/>
              <a:t>Zmiana pojemności baterii wraz z jej użytkowaniem</a:t>
            </a:r>
          </a:p>
          <a:p>
            <a:pPr lvl="1"/>
            <a:r>
              <a:rPr lang="pl-PL" dirty="0"/>
              <a:t>Jak bardzo spadnie pojemność baterii gdy będziemy ją długo eksploatować?</a:t>
            </a:r>
          </a:p>
        </p:txBody>
      </p:sp>
    </p:spTree>
    <p:extLst>
      <p:ext uri="{BB962C8B-B14F-4D97-AF65-F5344CB8AC3E}">
        <p14:creationId xmlns:p14="http://schemas.microsoft.com/office/powerpoint/2010/main" val="202592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6D2E40-7CE8-4084-8481-76C6288EEF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2436" y="2766215"/>
            <a:ext cx="6558076" cy="1325559"/>
          </a:xfrm>
        </p:spPr>
        <p:txBody>
          <a:bodyPr/>
          <a:lstStyle/>
          <a:p>
            <a:pPr lvl="0"/>
            <a:r>
              <a:rPr lang="pl-PL" dirty="0"/>
              <a:t>Mój materiał LiFe</a:t>
            </a:r>
            <a:r>
              <a:rPr lang="pl-PL" baseline="-25000" dirty="0"/>
              <a:t>0,85</a:t>
            </a:r>
            <a:r>
              <a:rPr lang="pl-PL" dirty="0"/>
              <a:t>V</a:t>
            </a:r>
            <a:r>
              <a:rPr lang="pl-PL" baseline="-25000" dirty="0"/>
              <a:t>0,1</a:t>
            </a:r>
            <a:r>
              <a:rPr lang="pl-PL" dirty="0"/>
              <a:t>PO</a:t>
            </a:r>
            <a:r>
              <a:rPr lang="pl-PL" baseline="-25000" dirty="0"/>
              <a:t>4</a:t>
            </a:r>
            <a:endParaRPr lang="pl-PL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7D44CC-5730-406D-B639-8C78FBE408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Pomysł na materiał – związek niestechiometryczny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3EE5C2-8610-4CAB-B580-AE4B9EF8955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2533451"/>
            <a:ext cx="5836709" cy="1791097"/>
          </a:xfrm>
        </p:spPr>
        <p:txBody>
          <a:bodyPr>
            <a:noAutofit/>
          </a:bodyPr>
          <a:lstStyle/>
          <a:p>
            <a:r>
              <a:rPr lang="pl-PL" sz="3200" dirty="0"/>
              <a:t>LiFe</a:t>
            </a:r>
            <a:r>
              <a:rPr lang="pl-PL" sz="3200" baseline="-25000" dirty="0"/>
              <a:t>0,75</a:t>
            </a:r>
            <a:r>
              <a:rPr lang="pl-PL" sz="3200" dirty="0"/>
              <a:t>V</a:t>
            </a:r>
            <a:r>
              <a:rPr lang="pl-PL" sz="3200" baseline="-25000" dirty="0"/>
              <a:t>0,1</a:t>
            </a:r>
            <a:r>
              <a:rPr lang="pl-PL" sz="3200" dirty="0"/>
              <a:t>PO</a:t>
            </a:r>
            <a:r>
              <a:rPr lang="pl-PL" sz="3200" baseline="-25000" dirty="0"/>
              <a:t>4 </a:t>
            </a:r>
            <a:r>
              <a:rPr lang="pl-PL" sz="3200" dirty="0"/>
              <a:t>→ LiFe</a:t>
            </a:r>
            <a:r>
              <a:rPr lang="pl-PL" sz="3200" baseline="-25000" dirty="0"/>
              <a:t>0,85</a:t>
            </a:r>
            <a:r>
              <a:rPr lang="pl-PL" sz="3200" dirty="0"/>
              <a:t>V</a:t>
            </a:r>
            <a:r>
              <a:rPr lang="pl-PL" sz="3200" baseline="-25000" dirty="0"/>
              <a:t>0,1</a:t>
            </a:r>
            <a:r>
              <a:rPr lang="pl-PL" sz="3200" dirty="0"/>
              <a:t>PO</a:t>
            </a:r>
            <a:r>
              <a:rPr lang="pl-PL" sz="3200" baseline="-25000" dirty="0"/>
              <a:t>4</a:t>
            </a:r>
          </a:p>
          <a:p>
            <a:r>
              <a:rPr lang="pl-PL" sz="3200" dirty="0" err="1"/>
              <a:t>Presynteza</a:t>
            </a:r>
            <a:r>
              <a:rPr lang="pl-PL" sz="3200" dirty="0"/>
              <a:t>		IG65A</a:t>
            </a:r>
          </a:p>
          <a:p>
            <a:r>
              <a:rPr lang="pl-PL" sz="3200" dirty="0"/>
              <a:t>Brak </a:t>
            </a:r>
            <a:r>
              <a:rPr lang="pl-PL" sz="3200" dirty="0" err="1"/>
              <a:t>presyntezy</a:t>
            </a:r>
            <a:r>
              <a:rPr lang="pl-PL" sz="3200" dirty="0"/>
              <a:t>	IG65N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F7149-BA44-408B-B972-964D77AB11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Synteza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868D9D-088B-47A7-BE37-C071A8E64D4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/>
              <a:t>Li</a:t>
            </a:r>
            <a:r>
              <a:rPr lang="pl-PL" baseline="-25000" dirty="0"/>
              <a:t>2</a:t>
            </a:r>
            <a:r>
              <a:rPr lang="pl-PL" dirty="0"/>
              <a:t>CO</a:t>
            </a:r>
            <a:r>
              <a:rPr lang="pl-PL" baseline="-25000" dirty="0"/>
              <a:t>3		</a:t>
            </a:r>
            <a:r>
              <a:rPr lang="pl-PL" dirty="0"/>
              <a:t>3,6951g</a:t>
            </a:r>
          </a:p>
          <a:p>
            <a:pPr lvl="0"/>
            <a:r>
              <a:rPr lang="pl-PL" dirty="0"/>
              <a:t>FeC</a:t>
            </a:r>
            <a:r>
              <a:rPr lang="pl-PL" baseline="-25000" dirty="0"/>
              <a:t>2</a:t>
            </a:r>
            <a:r>
              <a:rPr lang="pl-PL" dirty="0"/>
              <a:t>O</a:t>
            </a:r>
            <a:r>
              <a:rPr lang="pl-PL" baseline="-25000" dirty="0"/>
              <a:t>4</a:t>
            </a:r>
            <a:r>
              <a:rPr lang="pl-PL" dirty="0"/>
              <a:t> · 2H</a:t>
            </a:r>
            <a:r>
              <a:rPr lang="pl-PL" baseline="-25000" dirty="0"/>
              <a:t>2</a:t>
            </a:r>
            <a:r>
              <a:rPr lang="pl-PL" dirty="0"/>
              <a:t>O	15,2918g</a:t>
            </a:r>
          </a:p>
          <a:p>
            <a:pPr lvl="0"/>
            <a:r>
              <a:rPr lang="pl-PL" dirty="0"/>
              <a:t>NH</a:t>
            </a:r>
            <a:r>
              <a:rPr lang="pl-PL" baseline="-25000" dirty="0"/>
              <a:t>4</a:t>
            </a:r>
            <a:r>
              <a:rPr lang="pl-PL" dirty="0"/>
              <a:t>H</a:t>
            </a:r>
            <a:r>
              <a:rPr lang="pl-PL" baseline="-25000" dirty="0"/>
              <a:t>2</a:t>
            </a:r>
            <a:r>
              <a:rPr lang="pl-PL" dirty="0"/>
              <a:t>PO</a:t>
            </a:r>
            <a:r>
              <a:rPr lang="pl-PL" baseline="-25000" dirty="0"/>
              <a:t>4		</a:t>
            </a:r>
            <a:r>
              <a:rPr lang="pl-PL" dirty="0"/>
              <a:t>11,5030g</a:t>
            </a:r>
          </a:p>
          <a:p>
            <a:pPr lvl="0"/>
            <a:r>
              <a:rPr lang="pl-PL" dirty="0"/>
              <a:t>V</a:t>
            </a:r>
            <a:r>
              <a:rPr lang="pl-PL" baseline="-25000" dirty="0"/>
              <a:t>2</a:t>
            </a:r>
            <a:r>
              <a:rPr lang="pl-PL" dirty="0"/>
              <a:t>O</a:t>
            </a:r>
            <a:r>
              <a:rPr lang="pl-PL" baseline="-25000" dirty="0"/>
              <a:t>5</a:t>
            </a:r>
            <a:r>
              <a:rPr lang="pl-PL" dirty="0"/>
              <a:t> 		0,9104g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AE76A7-BEEA-44E9-A02B-A0620699B38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 err="1"/>
              <a:t>Presynteza</a:t>
            </a:r>
            <a:r>
              <a:rPr lang="pl-PL" dirty="0"/>
              <a:t> połowy</a:t>
            </a:r>
          </a:p>
        </p:txBody>
      </p:sp>
      <p:pic>
        <p:nvPicPr>
          <p:cNvPr id="3" name="Symbol zastępczy zawartości 8">
            <a:extLst>
              <a:ext uri="{FF2B5EF4-FFF2-40B4-BE49-F238E27FC236}">
                <a16:creationId xmlns:a16="http://schemas.microsoft.com/office/drawing/2014/main" id="{BF383425-8A99-458A-AC41-BF26F55D3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864" y="1690689"/>
            <a:ext cx="5993389" cy="3993093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A647BD4F-1B12-442E-B76F-55B4D2934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920076"/>
            <a:ext cx="7557816" cy="5496595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0F74A04-43A6-417D-810D-063A934AD9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Wyniki DTA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356A3A-236F-46E8-A9AA-1D3A3F88E1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Ekologiczne źródła energii</a:t>
            </a:r>
          </a:p>
        </p:txBody>
      </p:sp>
      <p:sp>
        <p:nvSpPr>
          <p:cNvPr id="3" name="AutoShape 2" descr="http://www.pennenergy.com/content/dam/etc/medialib/new-lib/powergenportal/online-articles/2011/05/Vestas%20Alta%20wind%20project">
            <a:extLst>
              <a:ext uri="{FF2B5EF4-FFF2-40B4-BE49-F238E27FC236}">
                <a16:creationId xmlns:a16="http://schemas.microsoft.com/office/drawing/2014/main" id="{EA9A652E-B35F-4B89-884F-BBF83DD4926B}"/>
              </a:ext>
            </a:extLst>
          </p:cNvPr>
          <p:cNvSpPr/>
          <p:nvPr/>
        </p:nvSpPr>
        <p:spPr>
          <a:xfrm>
            <a:off x="0" y="384176"/>
            <a:ext cx="9144000" cy="608964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l-PL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Obraz 9">
            <a:extLst>
              <a:ext uri="{FF2B5EF4-FFF2-40B4-BE49-F238E27FC236}">
                <a16:creationId xmlns:a16="http://schemas.microsoft.com/office/drawing/2014/main" id="{6F7A84C1-AD9D-4C8E-8761-CE3C381F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179" y="3554473"/>
            <a:ext cx="4385288" cy="2919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5E1EF53-88E5-4B9D-9FDE-52FFB1A02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910" y="1690688"/>
            <a:ext cx="3943349" cy="2633279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053F16A-E904-462A-893D-C474377857B7}"/>
              </a:ext>
            </a:extLst>
          </p:cNvPr>
          <p:cNvSpPr txBox="1"/>
          <p:nvPr/>
        </p:nvSpPr>
        <p:spPr>
          <a:xfrm>
            <a:off x="4407558" y="2437914"/>
            <a:ext cx="408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Ivanpah</a:t>
            </a:r>
            <a:r>
              <a:rPr lang="pl-PL" dirty="0"/>
              <a:t> Solar </a:t>
            </a:r>
            <a:r>
              <a:rPr lang="pl-PL" dirty="0" err="1"/>
              <a:t>Electric</a:t>
            </a:r>
            <a:r>
              <a:rPr lang="pl-PL" dirty="0"/>
              <a:t> </a:t>
            </a:r>
            <a:r>
              <a:rPr lang="pl-PL" dirty="0" err="1"/>
              <a:t>Generating</a:t>
            </a:r>
            <a:r>
              <a:rPr lang="pl-PL" dirty="0"/>
              <a:t> System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5C8D5FC-E3C1-4A84-A819-4C67337FF827}"/>
              </a:ext>
            </a:extLst>
          </p:cNvPr>
          <p:cNvSpPr txBox="1"/>
          <p:nvPr/>
        </p:nvSpPr>
        <p:spPr>
          <a:xfrm>
            <a:off x="658583" y="5214229"/>
            <a:ext cx="24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Alta Wind Energy Center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A647BD4F-1B12-442E-B76F-55B4D2934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920076"/>
            <a:ext cx="7557816" cy="5496595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0F74A04-43A6-417D-810D-063A934AD9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Wyniki DTA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1984E6A-FCDC-408A-BBFC-118392605881}"/>
              </a:ext>
            </a:extLst>
          </p:cNvPr>
          <p:cNvSpPr txBox="1"/>
          <p:nvPr/>
        </p:nvSpPr>
        <p:spPr>
          <a:xfrm>
            <a:off x="3910668" y="222375"/>
            <a:ext cx="14196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T</a:t>
            </a:r>
            <a:r>
              <a:rPr lang="pl-PL" baseline="-25000" dirty="0" err="1"/>
              <a:t>gN</a:t>
            </a:r>
            <a:r>
              <a:rPr lang="pl-PL" baseline="-25000" dirty="0"/>
              <a:t> </a:t>
            </a:r>
            <a:r>
              <a:rPr lang="pl-PL" dirty="0"/>
              <a:t>  = 442 °C </a:t>
            </a:r>
          </a:p>
          <a:p>
            <a:r>
              <a:rPr lang="pl-PL" dirty="0"/>
              <a:t>T</a:t>
            </a:r>
            <a:r>
              <a:rPr lang="pl-PL" baseline="-25000" dirty="0"/>
              <a:t>cN1</a:t>
            </a:r>
            <a:r>
              <a:rPr lang="pl-PL" dirty="0"/>
              <a:t> = 495 °C</a:t>
            </a:r>
          </a:p>
          <a:p>
            <a:r>
              <a:rPr lang="pl-PL" dirty="0"/>
              <a:t>T</a:t>
            </a:r>
            <a:r>
              <a:rPr lang="pl-PL" baseline="-25000" dirty="0"/>
              <a:t>cN2</a:t>
            </a:r>
            <a:r>
              <a:rPr lang="pl-PL" dirty="0"/>
              <a:t> = 539 °C</a:t>
            </a:r>
          </a:p>
          <a:p>
            <a:r>
              <a:rPr lang="pl-PL" dirty="0"/>
              <a:t>T</a:t>
            </a:r>
            <a:r>
              <a:rPr lang="pl-PL" baseline="-25000" dirty="0"/>
              <a:t>cN3</a:t>
            </a:r>
            <a:r>
              <a:rPr lang="pl-PL" dirty="0"/>
              <a:t> = 584 °C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F521FC3-78BA-4FBE-AFA4-9D598ACC6F41}"/>
              </a:ext>
            </a:extLst>
          </p:cNvPr>
          <p:cNvSpPr txBox="1"/>
          <p:nvPr/>
        </p:nvSpPr>
        <p:spPr>
          <a:xfrm>
            <a:off x="5433463" y="222375"/>
            <a:ext cx="1268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T</a:t>
            </a:r>
            <a:r>
              <a:rPr lang="pl-PL" baseline="-25000" dirty="0" err="1"/>
              <a:t>gA</a:t>
            </a:r>
            <a:r>
              <a:rPr lang="pl-PL" dirty="0"/>
              <a:t> = 460 °C</a:t>
            </a:r>
          </a:p>
          <a:p>
            <a:r>
              <a:rPr lang="pl-PL" dirty="0" err="1"/>
              <a:t>T</a:t>
            </a:r>
            <a:r>
              <a:rPr lang="pl-PL" baseline="-25000" dirty="0" err="1"/>
              <a:t>cA</a:t>
            </a:r>
            <a:r>
              <a:rPr lang="pl-PL" dirty="0"/>
              <a:t> = 504 °C</a:t>
            </a:r>
          </a:p>
        </p:txBody>
      </p:sp>
    </p:spTree>
    <p:extLst>
      <p:ext uri="{BB962C8B-B14F-4D97-AF65-F5344CB8AC3E}">
        <p14:creationId xmlns:p14="http://schemas.microsoft.com/office/powerpoint/2010/main" val="2010680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AC3962-AD04-41B4-9496-E0CCCDFBC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2508"/>
            <a:ext cx="8326037" cy="5550692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48EA641-50E2-4E93-B998-96C1AA2D82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Wyniki XRD – po syntezie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1EDD29A-AC73-4B7B-BBBA-E87D0CBA4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B5485974-430A-4F99-BC94-65C088961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48FDFE9-C027-48DB-BA4A-5E1FE29172D7}"/>
              </a:ext>
            </a:extLst>
          </p:cNvPr>
          <p:cNvSpPr txBox="1"/>
          <p:nvPr/>
        </p:nvSpPr>
        <p:spPr>
          <a:xfrm>
            <a:off x="1908332" y="8466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IG65A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96EA167-3DD6-47C0-911F-49ABAE6E7D86}"/>
              </a:ext>
            </a:extLst>
          </p:cNvPr>
          <p:cNvSpPr txBox="1"/>
          <p:nvPr/>
        </p:nvSpPr>
        <p:spPr>
          <a:xfrm>
            <a:off x="6480332" y="8466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IG65N</a:t>
            </a:r>
          </a:p>
        </p:txBody>
      </p:sp>
    </p:spTree>
    <p:extLst>
      <p:ext uri="{BB962C8B-B14F-4D97-AF65-F5344CB8AC3E}">
        <p14:creationId xmlns:p14="http://schemas.microsoft.com/office/powerpoint/2010/main" val="2231717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1AB49B62-A1CE-4757-97B7-A3794C27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999"/>
            <a:ext cx="8381999" cy="5588001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694B2B-2A02-4174-BE91-BAE45DFE15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Wyniki XRD – temperaturowe </a:t>
            </a:r>
          </a:p>
        </p:txBody>
      </p:sp>
      <p:pic>
        <p:nvPicPr>
          <p:cNvPr id="3" name="Symbol zastępczy zawartości 3">
            <a:extLst>
              <a:ext uri="{FF2B5EF4-FFF2-40B4-BE49-F238E27FC236}">
                <a16:creationId xmlns:a16="http://schemas.microsoft.com/office/drawing/2014/main" id="{A3C11725-2DAC-487A-8F42-AAA80E56A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803" y="1825627"/>
            <a:ext cx="5801785" cy="4351336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04FE14-B440-4D4E-A71B-148EC88B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Wyniki IS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A4782F7-38F3-41C8-91E5-F34F8D881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533" y="1500244"/>
            <a:ext cx="6877632" cy="4829119"/>
          </a:xfrm>
        </p:spPr>
      </p:pic>
    </p:spTree>
    <p:extLst>
      <p:ext uri="{BB962C8B-B14F-4D97-AF65-F5344CB8AC3E}">
        <p14:creationId xmlns:p14="http://schemas.microsoft.com/office/powerpoint/2010/main" val="3949276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6361D5-B689-4AED-90CD-F06AD278A8D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EB7D404-5C96-4355-8386-D763484B01B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Obie zsyntezowane próbki otrzymano w fazie szklistej</a:t>
            </a:r>
          </a:p>
          <a:p>
            <a:r>
              <a:rPr lang="pl-PL" dirty="0"/>
              <a:t>Mimo takiego samego składu inaczej przebiega proces krystalizacji próbek z </a:t>
            </a:r>
            <a:r>
              <a:rPr lang="pl-PL" dirty="0" err="1"/>
              <a:t>presyntezą</a:t>
            </a:r>
            <a:r>
              <a:rPr lang="pl-PL" dirty="0"/>
              <a:t> i bez </a:t>
            </a:r>
            <a:r>
              <a:rPr lang="pl-PL" dirty="0" err="1"/>
              <a:t>presyntezy</a:t>
            </a:r>
            <a:r>
              <a:rPr lang="pl-PL" dirty="0"/>
              <a:t> </a:t>
            </a:r>
          </a:p>
          <a:p>
            <a:r>
              <a:rPr lang="pl-PL" dirty="0"/>
              <a:t>Zaobserwowano spektakularny wzrost przewodności po </a:t>
            </a:r>
            <a:r>
              <a:rPr lang="pl-PL" dirty="0" err="1"/>
              <a:t>nanokrystalizacji</a:t>
            </a:r>
            <a:r>
              <a:rPr lang="pl-PL" dirty="0"/>
              <a:t> w próbce IG65A</a:t>
            </a:r>
          </a:p>
          <a:p>
            <a:endParaRPr lang="pl-PL" dirty="0"/>
          </a:p>
          <a:p>
            <a:endParaRPr lang="pl-PL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2DFA54-9AE2-476E-9CAE-C40F5D9E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Jakie pomiary pozostały do wykonania?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246F34-F48A-4566-B8FD-30D8394CA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Pomiary XRD w azocie</a:t>
            </a:r>
          </a:p>
          <a:p>
            <a:r>
              <a:rPr lang="pl-PL" dirty="0"/>
              <a:t>Pomiary impedancyjne próbki IG65N</a:t>
            </a:r>
          </a:p>
          <a:p>
            <a:r>
              <a:rPr lang="pl-PL" dirty="0"/>
              <a:t>Pomiary DTA z szybkością grzania 1°C/min</a:t>
            </a:r>
          </a:p>
        </p:txBody>
      </p:sp>
    </p:spTree>
    <p:extLst>
      <p:ext uri="{BB962C8B-B14F-4D97-AF65-F5344CB8AC3E}">
        <p14:creationId xmlns:p14="http://schemas.microsoft.com/office/powerpoint/2010/main" val="9833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B43EB1-2643-473A-83D5-27BD535D47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876519-C22E-455E-BC66-E74D4C6A0C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l-PL" dirty="0"/>
              <a:t>Zdjęcia z mikroskopów,  wykres IS, zdjęcia struktur – Pietrzak T., </a:t>
            </a:r>
            <a:r>
              <a:rPr lang="pl-PL" i="1" dirty="0"/>
              <a:t>Nowe nanomateriały oparte na szkłach </a:t>
            </a:r>
            <a:r>
              <a:rPr lang="pl-PL" i="1" dirty="0" err="1"/>
              <a:t>wanadanowo-fosforanowych</a:t>
            </a:r>
            <a:r>
              <a:rPr lang="pl-PL" i="1" dirty="0"/>
              <a:t> i żelazowo-fosforanowych </a:t>
            </a:r>
            <a:r>
              <a:rPr lang="pl-PL" dirty="0"/>
              <a:t>(2012)</a:t>
            </a:r>
          </a:p>
          <a:p>
            <a:r>
              <a:rPr lang="pl-PL" dirty="0"/>
              <a:t>Wykres </a:t>
            </a:r>
            <a:r>
              <a:rPr lang="pl-PL" dirty="0" err="1"/>
              <a:t>cyklowania</a:t>
            </a:r>
            <a:r>
              <a:rPr lang="pl-PL" dirty="0"/>
              <a:t> baterii – </a:t>
            </a:r>
            <a:r>
              <a:rPr lang="pl-PL" dirty="0" err="1"/>
              <a:t>Son</a:t>
            </a:r>
            <a:r>
              <a:rPr lang="pl-PL" dirty="0"/>
              <a:t> I. H., Park J. </a:t>
            </a:r>
            <a:r>
              <a:rPr lang="pl-PL" dirty="0" err="1"/>
              <a:t>H.,Park</a:t>
            </a:r>
            <a:r>
              <a:rPr lang="pl-PL" dirty="0"/>
              <a:t> S., </a:t>
            </a:r>
            <a:r>
              <a:rPr lang="en-US" i="1" dirty="0"/>
              <a:t>Graphene balls for lithium rechargeable batteries with fast charging and high volumetric energy densities</a:t>
            </a:r>
            <a:r>
              <a:rPr lang="pl-PL" i="1" dirty="0"/>
              <a:t> </a:t>
            </a:r>
            <a:r>
              <a:rPr lang="pl-PL" dirty="0"/>
              <a:t>(2017)</a:t>
            </a:r>
          </a:p>
          <a:p>
            <a:r>
              <a:rPr lang="pl-PL" dirty="0"/>
              <a:t>S</a:t>
            </a:r>
            <a:r>
              <a:rPr lang="en-US" dirty="0" err="1"/>
              <a:t>amsung</a:t>
            </a:r>
            <a:r>
              <a:rPr lang="en-US" dirty="0"/>
              <a:t> </a:t>
            </a:r>
            <a:r>
              <a:rPr lang="pl-PL" dirty="0"/>
              <a:t>S</a:t>
            </a:r>
            <a:r>
              <a:rPr lang="en-US" dirty="0"/>
              <a:t>8</a:t>
            </a:r>
            <a:r>
              <a:rPr lang="pl-PL" dirty="0"/>
              <a:t> </a:t>
            </a:r>
            <a:r>
              <a:rPr lang="en-US" dirty="0"/>
              <a:t>https://pisces.bbystatic.com/image2/BestBuy_US/images/products/5770/5770905cv20d.jpg</a:t>
            </a:r>
          </a:p>
          <a:p>
            <a:r>
              <a:rPr lang="pl-PL" dirty="0"/>
              <a:t>M</a:t>
            </a:r>
            <a:r>
              <a:rPr lang="en-US" dirty="0" err="1"/>
              <a:t>acbook</a:t>
            </a:r>
            <a:r>
              <a:rPr lang="en-US" dirty="0"/>
              <a:t> </a:t>
            </a:r>
            <a:r>
              <a:rPr lang="pl-PL" dirty="0"/>
              <a:t>P</a:t>
            </a:r>
            <a:r>
              <a:rPr lang="en-US" dirty="0" err="1"/>
              <a:t>ro</a:t>
            </a:r>
            <a:r>
              <a:rPr lang="pl-PL" dirty="0"/>
              <a:t> </a:t>
            </a:r>
            <a:r>
              <a:rPr lang="en-US" dirty="0"/>
              <a:t>https://cdn2.macworld.co.uk/cmsdata/reviews/3659985/mbp_2017_31_screen.jpg </a:t>
            </a:r>
            <a:endParaRPr lang="pl-PL" dirty="0"/>
          </a:p>
          <a:p>
            <a:r>
              <a:rPr lang="pl-PL" dirty="0"/>
              <a:t>T</a:t>
            </a:r>
            <a:r>
              <a:rPr lang="en-US" dirty="0" err="1"/>
              <a:t>esla</a:t>
            </a:r>
            <a:r>
              <a:rPr lang="en-US" dirty="0"/>
              <a:t> model </a:t>
            </a:r>
            <a:r>
              <a:rPr lang="pl-PL" dirty="0"/>
              <a:t>S</a:t>
            </a:r>
            <a:r>
              <a:rPr lang="en-US" dirty="0"/>
              <a:t> p100d </a:t>
            </a:r>
            <a:br>
              <a:rPr lang="pl-PL" dirty="0"/>
            </a:br>
            <a:r>
              <a:rPr lang="en-US" dirty="0"/>
              <a:t>https://ocdn.eu/pulscms-transforms/1/u_WktkqTURBXy9kYzQyNzMzMmZjODcwZGEwZWExMTA2NjU2ZGRjYWM3YS5qcGVnkpUDPwDNBDXNAl6TBc0DIM0Bwg</a:t>
            </a:r>
          </a:p>
          <a:p>
            <a:r>
              <a:rPr lang="pl-PL" dirty="0"/>
              <a:t>S</a:t>
            </a:r>
            <a:r>
              <a:rPr lang="en-US" dirty="0" err="1"/>
              <a:t>olar</a:t>
            </a:r>
            <a:r>
              <a:rPr lang="pl-PL" dirty="0"/>
              <a:t> P</a:t>
            </a:r>
            <a:r>
              <a:rPr lang="en-US" dirty="0" err="1"/>
              <a:t>owerstation</a:t>
            </a:r>
            <a:r>
              <a:rPr lang="en-US" dirty="0"/>
              <a:t> https://cdn.theatlantic.com/assets/media/img/photo/2014/03/the-ivanpah-solar-electric-generating-system/i03_70800769/main_900.jpg?1420504709</a:t>
            </a:r>
          </a:p>
          <a:p>
            <a:r>
              <a:rPr lang="pl-PL" dirty="0"/>
              <a:t>W</a:t>
            </a:r>
            <a:r>
              <a:rPr lang="en-US" dirty="0" err="1"/>
              <a:t>ind</a:t>
            </a:r>
            <a:r>
              <a:rPr lang="en-US" dirty="0"/>
              <a:t> </a:t>
            </a:r>
            <a:r>
              <a:rPr lang="pl-PL" dirty="0"/>
              <a:t>P</a:t>
            </a:r>
            <a:r>
              <a:rPr lang="en-US" dirty="0" err="1"/>
              <a:t>owerstation</a:t>
            </a:r>
            <a:r>
              <a:rPr lang="en-US" dirty="0"/>
              <a:t> http://www.pennenergy.com/content/dam/etc/medialib/new-lib/powergenportal/online-articles/2011/05/Vestas%20Alta%20wind%20project</a:t>
            </a:r>
          </a:p>
          <a:p>
            <a:r>
              <a:rPr lang="pl-PL" dirty="0"/>
              <a:t>T</a:t>
            </a:r>
            <a:r>
              <a:rPr lang="en-US" dirty="0" err="1"/>
              <a:t>esla</a:t>
            </a:r>
            <a:r>
              <a:rPr lang="en-US" dirty="0"/>
              <a:t> </a:t>
            </a:r>
            <a:r>
              <a:rPr lang="pl-PL" dirty="0"/>
              <a:t>P</a:t>
            </a:r>
            <a:r>
              <a:rPr lang="en-US" dirty="0" err="1"/>
              <a:t>owerpack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https://edge.alluremedia.com.au/m/g/2017/07/tesla_powerpack_2.jpg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ED8C58-C72C-410E-8859-B6146FF0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0E39A-94AD-4F78-8E84-8B525057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l-PL" dirty="0"/>
              <a:t>NCR Battery </a:t>
            </a:r>
            <a:br>
              <a:rPr lang="pl-PL" dirty="0"/>
            </a:br>
            <a:r>
              <a:rPr lang="pl-PL" dirty="0"/>
              <a:t>https://www.liontecshop.com/shop/images/nmc-0370029-18650p.jpg</a:t>
            </a:r>
          </a:p>
          <a:p>
            <a:r>
              <a:rPr lang="pl-PL" dirty="0"/>
              <a:t>Wydział Chemiczny https://www.pw.edu.pl/var/pw/storage/images/uczelnia/multimedia/zdjecia/kampus-politechniki-warszawskiej/wydzial-chemii-2/76736-1-pol-PL/Wydzial-Chemii-2.jpg</a:t>
            </a:r>
          </a:p>
          <a:p>
            <a:r>
              <a:rPr lang="pl-PL" dirty="0"/>
              <a:t>Wykres Surface to Volume https://www.researchgate.net/publication/313798203_Chapter_4_Size-dependent_structure_parameter_for_silicon_nanowires_and_nanoparticles_41_Introduction</a:t>
            </a:r>
          </a:p>
          <a:p>
            <a:r>
              <a:rPr lang="pl-PL" dirty="0"/>
              <a:t>Sir </a:t>
            </a:r>
            <a:r>
              <a:rPr lang="pl-PL" dirty="0" err="1"/>
              <a:t>Nevill</a:t>
            </a:r>
            <a:r>
              <a:rPr lang="pl-PL" dirty="0"/>
              <a:t> Francis Mott https://upload.wikimedia.org/wikipedia/en/c/ca/Sir_Nevill_Francis_Mott.jpg</a:t>
            </a:r>
          </a:p>
          <a:p>
            <a:r>
              <a:rPr lang="pl-PL" dirty="0" err="1"/>
              <a:t>Nyquist</a:t>
            </a:r>
            <a:r>
              <a:rPr lang="pl-PL" dirty="0"/>
              <a:t>  plot</a:t>
            </a:r>
            <a:br>
              <a:rPr lang="pl-PL" dirty="0"/>
            </a:br>
            <a:r>
              <a:rPr lang="pl-PL" dirty="0"/>
              <a:t> https://cdn.comsol.com/wordpress/2017/02/Nyquist-plot-from-electrochemical-impedance-spectroscopy-experiment.png</a:t>
            </a:r>
          </a:p>
          <a:p>
            <a:r>
              <a:rPr lang="pl-PL" dirty="0"/>
              <a:t>Kobalt </a:t>
            </a:r>
            <a:br>
              <a:rPr lang="pl-PL" dirty="0"/>
            </a:br>
            <a:r>
              <a:rPr lang="pl-PL" dirty="0"/>
              <a:t>http://1.bp.blogspot.com/-aqWRvlooGAI/TiBj6193i9I/AAAAAAAAAbA/e5WAwvyK_XQ/s1600/Glaze_ceramic_pigment_Cobalt_Blue.jpg </a:t>
            </a:r>
          </a:p>
          <a:p>
            <a:r>
              <a:rPr lang="pl-PL" dirty="0"/>
              <a:t>XRD </a:t>
            </a:r>
            <a:r>
              <a:rPr lang="pl-PL" dirty="0" err="1"/>
              <a:t>Szklo</a:t>
            </a:r>
            <a:r>
              <a:rPr lang="pl-PL" dirty="0"/>
              <a:t> http://patentimages.storage.googleapis.com/US20140193499A1/US20140193499A1-20140710-D00004.png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8551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B127F6-C725-44A4-A2C6-739380EEAC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Tesla Battery Farm – South Australia</a:t>
            </a:r>
          </a:p>
        </p:txBody>
      </p:sp>
      <p:sp>
        <p:nvSpPr>
          <p:cNvPr id="3" name="Symbol zastępczy zawartości 6">
            <a:extLst>
              <a:ext uri="{FF2B5EF4-FFF2-40B4-BE49-F238E27FC236}">
                <a16:creationId xmlns:a16="http://schemas.microsoft.com/office/drawing/2014/main" id="{BB4ACF00-EB41-4470-A3C2-8A5707AD64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2582768"/>
            <a:ext cx="2326151" cy="2549895"/>
          </a:xfrm>
        </p:spPr>
        <p:txBody>
          <a:bodyPr/>
          <a:lstStyle/>
          <a:p>
            <a:pPr lvl="0"/>
            <a:r>
              <a:rPr lang="pl-PL"/>
              <a:t>129 MWh</a:t>
            </a:r>
          </a:p>
          <a:p>
            <a:pPr lvl="0"/>
            <a:r>
              <a:rPr lang="pl-PL"/>
              <a:t>550 mln $</a:t>
            </a:r>
          </a:p>
          <a:p>
            <a:pPr lvl="0"/>
            <a:r>
              <a:rPr lang="pl-PL"/>
              <a:t>30 tyś. domów</a:t>
            </a:r>
          </a:p>
          <a:p>
            <a:pPr lvl="0"/>
            <a:r>
              <a:rPr lang="pl-PL"/>
              <a:t>100 dni</a:t>
            </a:r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B012808B-FD12-4B1C-BAE7-978A01FDC9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9620" y="2286411"/>
            <a:ext cx="5586846" cy="31426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730B5B-F361-4DDB-882E-09F05519F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86" y="2766215"/>
            <a:ext cx="7557817" cy="1325559"/>
          </a:xfrm>
        </p:spPr>
        <p:txBody>
          <a:bodyPr anchorCtr="1"/>
          <a:lstStyle/>
          <a:p>
            <a:pPr lvl="0" algn="ctr"/>
            <a:r>
              <a:rPr lang="pl-PL"/>
              <a:t>Dziękuję za uwagę</a:t>
            </a:r>
            <a:br>
              <a:rPr lang="pl-PL"/>
            </a:br>
            <a:r>
              <a:rPr lang="pl-PL"/>
              <a:t>i zapraszam do zadawania pytań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F22F2D-86CB-4780-BA93-CD3DE53DCE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Baterie NCA/NMC/NCR</a:t>
            </a:r>
          </a:p>
        </p:txBody>
      </p:sp>
      <p:pic>
        <p:nvPicPr>
          <p:cNvPr id="3" name="Obraz 5">
            <a:extLst>
              <a:ext uri="{FF2B5EF4-FFF2-40B4-BE49-F238E27FC236}">
                <a16:creationId xmlns:a16="http://schemas.microsoft.com/office/drawing/2014/main" id="{68C12FAC-22AA-4A76-AE88-D105A0F5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52" y="2118801"/>
            <a:ext cx="5155286" cy="3836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C24C5F-672B-4E67-9F9F-2273F8E1316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Kobalt vs żelazo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218B6B-E1B4-4D49-8661-D9B987633FB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Kobalt - 74000 $/tona</a:t>
            </a:r>
          </a:p>
          <a:p>
            <a:r>
              <a:rPr lang="pl-PL" dirty="0"/>
              <a:t>Żelazo - 354 $/tona</a:t>
            </a:r>
          </a:p>
          <a:p>
            <a:r>
              <a:rPr lang="pl-PL" dirty="0"/>
              <a:t>Toksyczność</a:t>
            </a:r>
          </a:p>
          <a:p>
            <a:r>
              <a:rPr lang="pl-PL" dirty="0"/>
              <a:t>Utylizacja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Obraz 4" descr="Obraz zawierający wewnątrz, kubek, stół&#10;&#10;Opis wygenerowany przy wysokim poziomie pewności">
            <a:extLst>
              <a:ext uri="{FF2B5EF4-FFF2-40B4-BE49-F238E27FC236}">
                <a16:creationId xmlns:a16="http://schemas.microsoft.com/office/drawing/2014/main" id="{6714BE80-1A48-4D15-B412-39DBD4C0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65" y="3419471"/>
            <a:ext cx="4097867" cy="3073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B5A0CA-C4F3-4579-985B-9D34EA81A6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pl-PL" sz="4000" dirty="0"/>
              <a:t>Czym zajmujemy się w Zakładzie IV w Pracowni Amorficznych Przewodników Superjonowych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797525-69A2-4112-80D8-93503EF5BF0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/>
              <a:t>Synteza materiałów, które mogą znaleźć potencjalne zastosowanie w bateriach </a:t>
            </a:r>
            <a:br>
              <a:rPr lang="pl-PL" dirty="0"/>
            </a:br>
            <a:r>
              <a:rPr lang="pl-PL" dirty="0" err="1"/>
              <a:t>litowo</a:t>
            </a:r>
            <a:r>
              <a:rPr lang="pl-PL" dirty="0"/>
              <a:t>–jonowych</a:t>
            </a:r>
          </a:p>
          <a:p>
            <a:pPr lvl="0"/>
            <a:r>
              <a:rPr lang="pl-PL" dirty="0"/>
              <a:t>Charakteryzacja stworzonych materiałów</a:t>
            </a:r>
          </a:p>
          <a:p>
            <a:pPr lvl="0"/>
            <a:r>
              <a:rPr lang="pl-PL" dirty="0"/>
              <a:t>Tworzenie oraz testowanie ogniw z naszymi materiałami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E0D92B9-E116-4FDC-9351-4775719060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133" y="4150992"/>
            <a:ext cx="4672800" cy="23418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F9DC19-C546-43D5-82AC-A3687384ED7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pl-PL" sz="4000" dirty="0"/>
              <a:t>Czym zajmujemy się w Zakładzie IV w Pracowni Amorficznych Przewodników Superjonowych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36C85B-4993-425A-BB4B-69EAA7B26AA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3151186"/>
            <a:ext cx="7557817" cy="1027640"/>
          </a:xfrm>
        </p:spPr>
        <p:txBody>
          <a:bodyPr/>
          <a:lstStyle/>
          <a:p>
            <a:pPr lvl="0"/>
            <a:r>
              <a:rPr lang="pl-PL" dirty="0"/>
              <a:t>Tworzenie kryształów w szkle	– w skali </a:t>
            </a:r>
            <a:r>
              <a:rPr lang="pl-PL" dirty="0" err="1"/>
              <a:t>nano</a:t>
            </a:r>
            <a:endParaRPr lang="pl-PL" dirty="0"/>
          </a:p>
          <a:p>
            <a:pPr lvl="0"/>
            <a:r>
              <a:rPr lang="pl-PL" dirty="0"/>
              <a:t>Zmiana właściwości		– w skali makro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prezentacja_SIWZ2016</Template>
  <TotalTime>1661</TotalTime>
  <Words>609</Words>
  <Application>Microsoft Office PowerPoint</Application>
  <PresentationFormat>Pokaz na ekranie (4:3)</PresentationFormat>
  <Paragraphs>140</Paragraphs>
  <Slides>50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50</vt:i4>
      </vt:variant>
    </vt:vector>
  </HeadingPairs>
  <TitlesOfParts>
    <vt:vector size="57" baseType="lpstr">
      <vt:lpstr>Adagio_Slab</vt:lpstr>
      <vt:lpstr>Adagio_Slab Bold</vt:lpstr>
      <vt:lpstr>Adagio_Slab Light</vt:lpstr>
      <vt:lpstr>Arial</vt:lpstr>
      <vt:lpstr>Calibri</vt:lpstr>
      <vt:lpstr>Cambria Math</vt:lpstr>
      <vt:lpstr>Motyw pakietu Office</vt:lpstr>
      <vt:lpstr>Synteza i charakterystyka szkła oraz nanomateriałów LiFe0,85V0,1PO4 </vt:lpstr>
      <vt:lpstr>Agenda</vt:lpstr>
      <vt:lpstr>Baterie litowo–jonowe wokół nas</vt:lpstr>
      <vt:lpstr>Ekologiczne źródła energii</vt:lpstr>
      <vt:lpstr>Tesla Battery Farm – South Australia</vt:lpstr>
      <vt:lpstr>Baterie NCA/NMC/NCR</vt:lpstr>
      <vt:lpstr>Kobalt vs żelazo</vt:lpstr>
      <vt:lpstr>Czym zajmujemy się w Zakładzie IV w Pracowni Amorficznych Przewodników Superjonowych</vt:lpstr>
      <vt:lpstr>Czym zajmujemy się w Zakładzie IV w Pracowni Amorficznych Przewodników Superjonowych</vt:lpstr>
      <vt:lpstr>Czym zajmujemy się w Zakładzie IV w Pracowni Amorficznych Przewodników Superjonowych</vt:lpstr>
      <vt:lpstr>Czym zajmujemy się w Zakładzie IV w Pracowni Amorficznych Przewodników Superjonowych</vt:lpstr>
      <vt:lpstr>Czym zajmujemy się w Zakładzie IV w Pracowni Amorficznych Przewodników Superjonowych</vt:lpstr>
      <vt:lpstr>Skąd taki wzrost</vt:lpstr>
      <vt:lpstr>Proces tworzenia materiałów</vt:lpstr>
      <vt:lpstr>Zaprojektowanie materiału na papierze</vt:lpstr>
      <vt:lpstr>Odmierzenie odpowiedniej ilości substratów oraz ich zmieszanie</vt:lpstr>
      <vt:lpstr>Presynteza</vt:lpstr>
      <vt:lpstr>Wytopienie szkła –melt quenching</vt:lpstr>
      <vt:lpstr>Obróbka materiałów</vt:lpstr>
      <vt:lpstr>Sputtering</vt:lpstr>
      <vt:lpstr>Metody badawcze</vt:lpstr>
      <vt:lpstr>Dyfraktometria Rentgenowska XRD</vt:lpstr>
      <vt:lpstr>Dyfraktometria Rentgenowska XRD</vt:lpstr>
      <vt:lpstr>Prezentacja programu PowerPoint</vt:lpstr>
      <vt:lpstr>Dyfraktometria Rentgenowska XRD</vt:lpstr>
      <vt:lpstr>Analiza termiczna różnicowa DTA</vt:lpstr>
      <vt:lpstr>Prezentacja programu PowerPoint</vt:lpstr>
      <vt:lpstr>Analiza termiczna różnicowa DTA</vt:lpstr>
      <vt:lpstr>Spektroskopia impedancyjna IS</vt:lpstr>
      <vt:lpstr>Prezentacja programu PowerPoint</vt:lpstr>
      <vt:lpstr>Spektroskopia impedancyjna IS</vt:lpstr>
      <vt:lpstr>Tworzenie baterii</vt:lpstr>
      <vt:lpstr>Cyklowanie baterii</vt:lpstr>
      <vt:lpstr>Cyklowanie baterii</vt:lpstr>
      <vt:lpstr>Mój materiał LiFe0,85V0,1PO4</vt:lpstr>
      <vt:lpstr>Pomysł na materiał – związek niestechiometryczny</vt:lpstr>
      <vt:lpstr>Synteza</vt:lpstr>
      <vt:lpstr>Presynteza połowy</vt:lpstr>
      <vt:lpstr>Wyniki DTA</vt:lpstr>
      <vt:lpstr>Wyniki DTA</vt:lpstr>
      <vt:lpstr>Wyniki XRD – po syntezie</vt:lpstr>
      <vt:lpstr>Prezentacja programu PowerPoint</vt:lpstr>
      <vt:lpstr>Prezentacja programu PowerPoint</vt:lpstr>
      <vt:lpstr>Wyniki XRD – temperaturowe </vt:lpstr>
      <vt:lpstr>Wyniki IS</vt:lpstr>
      <vt:lpstr>Podsumowanie</vt:lpstr>
      <vt:lpstr>Jakie pomiary pozostały do wykonania?</vt:lpstr>
      <vt:lpstr>Źródła</vt:lpstr>
      <vt:lpstr>Źródła</vt:lpstr>
      <vt:lpstr>Dziękuję za uwagę i zapraszam do zadawania pytań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Synteza i charakterystyka szkła oraz nanomateriałów LiFe0,85V0,1PO4</dc:title>
  <dc:creator>270100 (Piotr Storożenko)</dc:creator>
  <cp:lastModifiedBy>270100 (Piotr Storożenko)</cp:lastModifiedBy>
  <cp:revision>51</cp:revision>
  <dcterms:created xsi:type="dcterms:W3CDTF">2017-12-10T21:08:45Z</dcterms:created>
  <dcterms:modified xsi:type="dcterms:W3CDTF">2017-12-14T08:55:34Z</dcterms:modified>
</cp:coreProperties>
</file>